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5800725" cy="9094788"/>
  <p:embeddedFontLst>
    <p:embeddedFont>
      <p:font typeface="Amaranth" panose="02000503050000020004" pitchFamily="2" charset="77"/>
      <p:regular r:id="rId3"/>
    </p:embeddedFont>
    <p:embeddedFont>
      <p:font typeface="Titillium Web" pitchFamily="2" charset="77"/>
      <p:regular r:id="rId4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2E2"/>
    <a:srgbClr val="AECFE0"/>
    <a:srgbClr val="B4D3E2"/>
    <a:srgbClr val="1482A5"/>
    <a:srgbClr val="5CB090"/>
    <a:srgbClr val="B9D9E2"/>
    <a:srgbClr val="54A5A5"/>
    <a:srgbClr val="21A520"/>
    <a:srgbClr val="235078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088" y="-59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9E44D62-E9B9-4A1F-9D60-78A1B8BD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74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A277C51-0625-40F0-8A02-D153CC2D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90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2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C9A1A37-7051-412A-8F35-8483CD8F4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772C493-C7EB-4BEF-9EB3-C72AA1A1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221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239EF23-2AC5-4B50-8C9E-5F8D4966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58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BBD8762-0F6F-41F2-8E1E-C5EF6CE7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7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245EB89-E1F0-4213-BFCF-D6A06A13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66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9249905-9305-4041-8B60-8DE0824E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2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7C76933-D99D-4DC1-BD09-1072CC92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36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F6A5529-8465-4E7D-9DB8-D374C51C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1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C022C6C-C3BF-4CE1-8842-0AC597017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0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rgbClr val="BAE2E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702175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2"/>
            <a:ext cx="13900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702175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702175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fld id="{25043CB6-A91D-4176-912B-555F54C3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conceptualizingcobalt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 smtId="4294967295"/>
      </a:defPPr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tiff"/><Relationship Id="rId3" Type="http://schemas.openxmlformats.org/officeDocument/2006/relationships/image" Target="../media/image4.tif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png"/><Relationship Id="rId2" Type="http://schemas.openxmlformats.org/officeDocument/2006/relationships/image" Target="../media/image3.tif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11" Type="http://schemas.openxmlformats.org/officeDocument/2006/relationships/image" Target="../media/image12.emf"/><Relationship Id="rId5" Type="http://schemas.openxmlformats.org/officeDocument/2006/relationships/image" Target="../media/image6.tif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tif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-48494" y="0"/>
            <a:ext cx="43939693" cy="6533048"/>
          </a:xfrm>
          <a:prstGeom prst="rect">
            <a:avLst/>
          </a:prstGeom>
          <a:gradFill>
            <a:gsLst>
              <a:gs pos="0">
                <a:srgbClr val="1482A5"/>
              </a:gs>
              <a:gs pos="100000">
                <a:srgbClr val="5CB090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062257" y="8265705"/>
            <a:ext cx="927259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NAFLD is the high retention of lipids in the liver without  a previous history of alcohol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Obesity is associated with NAFLD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It’s emerging as the most prominent form of liver disease in the western world with as many as 25% of people affected by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Symptoms associated with the disease include inflammation of the liver, increased amount of scar tissue formation on the liver, and hepatocellular carcinoma (liver cancer)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exact mechanism which dictates how NAFLD progresses is not known but the innate immune system and cytosolic DNA sensing have been associated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-48492" y="31447268"/>
            <a:ext cx="43939693" cy="1471130"/>
          </a:xfrm>
          <a:prstGeom prst="rect">
            <a:avLst/>
          </a:prstGeom>
          <a:gradFill>
            <a:gsLst>
              <a:gs pos="0">
                <a:srgbClr val="1482A5"/>
              </a:gs>
              <a:gs pos="100000">
                <a:srgbClr val="5CB090"/>
              </a:gs>
            </a:gsLst>
            <a:lin ang="0" scaled="1"/>
          </a:gradFill>
          <a:ln>
            <a:noFill/>
          </a:ln>
        </p:spPr>
        <p:txBody>
          <a:bodyPr lIns="137160" tIns="68580" rIns="137160" bIns="68580" anchor="ctr"/>
          <a:lstStyle>
            <a:defPPr>
              <a:defRPr kern="1200" smtId="4294967295"/>
            </a:defPPr>
          </a:lstStyle>
          <a:p>
            <a:pPr defTabSz="4703763"/>
            <a:endParaRPr lang="en-US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1" name="Title 11">
            <a:extLst>
              <a:ext uri="{FF2B5EF4-FFF2-40B4-BE49-F238E27FC236}">
                <a16:creationId xmlns:a16="http://schemas.microsoft.com/office/drawing/2014/main" id="{A3F6428D-1FA6-42BA-BAEA-3577E1620F6B}"/>
              </a:ext>
            </a:extLst>
          </p:cNvPr>
          <p:cNvSpPr txBox="1"/>
          <p:nvPr/>
        </p:nvSpPr>
        <p:spPr>
          <a:xfrm>
            <a:off x="1005840" y="792385"/>
            <a:ext cx="41148000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chemeClr val="bg1"/>
                </a:solidFill>
                <a:latin typeface="Amaranth" panose="02000503050000020004" pitchFamily="2" charset="0"/>
              </a:rPr>
              <a:t>Nanoparticle Drug Delivery Systems Analysis of Small Molecule</a:t>
            </a:r>
          </a:p>
          <a:p>
            <a:pPr algn="l"/>
            <a:r>
              <a:rPr lang="en-US" sz="8000" dirty="0">
                <a:solidFill>
                  <a:schemeClr val="bg1"/>
                </a:solidFill>
                <a:latin typeface="Amaranth" panose="02000503050000020004" pitchFamily="2" charset="0"/>
              </a:rPr>
              <a:t>STING Inhibitor for Treatment of Non-alcoholic Fatty Liver Disease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0C08963-BE29-4B96-B122-F15F02A3F7E3}"/>
              </a:ext>
            </a:extLst>
          </p:cNvPr>
          <p:cNvSpPr txBox="1"/>
          <p:nvPr/>
        </p:nvSpPr>
        <p:spPr>
          <a:xfrm>
            <a:off x="1062257" y="3571579"/>
            <a:ext cx="41148000" cy="2012859"/>
          </a:xfrm>
          <a:prstGeom prst="rect">
            <a:avLst/>
          </a:prstGeom>
        </p:spPr>
        <p:txBody>
          <a:bodyPr lIns="128016" tIns="64008" rIns="128016" bIns="64008">
            <a:spAutoFit/>
          </a:bodyPr>
          <a:lstStyle>
            <a:defPPr>
              <a:defRPr kern="1200" smtId="4294967295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Neeraj Namburu</a:t>
            </a:r>
            <a:r>
              <a:rPr lang="en-US" sz="3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1,2 </a:t>
            </a:r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, Lucinda Pastora</a:t>
            </a:r>
            <a:r>
              <a:rPr lang="en-US" sz="3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, Moe Wehbe</a:t>
            </a:r>
            <a:r>
              <a:rPr lang="en-US" sz="3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, Jessalyn Baljon</a:t>
            </a:r>
            <a:r>
              <a:rPr lang="en-US" sz="3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,  </a:t>
            </a:r>
            <a:r>
              <a:rPr lang="en-US" sz="3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Carcia</a:t>
            </a:r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 Carson</a:t>
            </a:r>
            <a:r>
              <a:rPr lang="en-US" sz="3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3, </a:t>
            </a:r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Dr. John Wilson</a:t>
            </a:r>
            <a:r>
              <a:rPr lang="en-US" sz="3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3,4</a:t>
            </a:r>
            <a:endParaRPr lang="en-US" sz="36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School for Science and Math at Vanderbilt , Nashville, TN.    2. M.L King Magnet High School, Nashville , TN</a:t>
            </a:r>
          </a:p>
          <a:p>
            <a:r>
              <a:rPr lang="en-US" sz="3600" dirty="0">
                <a:solidFill>
                  <a:schemeClr val="bg1"/>
                </a:solidFill>
                <a:latin typeface="Titillium Web" panose="00000500000000000000" pitchFamily="2" charset="0"/>
              </a:rPr>
              <a:t>3.  </a:t>
            </a:r>
            <a:r>
              <a:rPr lang="en-US" sz="3600" dirty="0">
                <a:solidFill>
                  <a:schemeClr val="bg1"/>
                </a:solidFill>
              </a:rPr>
              <a:t>Department of Chemical Engineering, Vanderbilt University, Nashville, TN    4. Department of Chemical and Biomolecular Engineering, Vanderbilt University, Nashville, TN</a:t>
            </a:r>
            <a:endParaRPr lang="en-US" sz="36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98FCC399-CA5D-4873-B45E-22BAE0F5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440" y="7125252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Nanoparticles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BAB40251-2E35-4623-A6BE-28130F73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1439" y="8138934"/>
            <a:ext cx="1005840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Nanoparticle drug delivery systems are favorable for their systematic release and favored patient compliance.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Nanoparticles offer the ability to control drug delivery through sustained release at targeted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particles can be tuned to deliver specific cargo and are biodegradable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b="1" u="sng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b="1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91B9DF0-7DD4-4C17-94B6-6C493D1C3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072" y="7125252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Dosing, QUANTI-Luc, and Cytotoxicity Assays 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62D65E41-7BC1-4B4D-9C1B-6ED3152D1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362" y="8175923"/>
            <a:ext cx="100584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Varying concentrations of drug encapsulated in different nanoparticles were dosed on both murine and human macrophages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QUANTI-Luc cell reader assay helped quantify interferon responses from dosed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Relative interferon production provides valuable insight on activation and inhibition of the STING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Cytotoxicity assays determine if inhibition is due to the drug or cell death   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C08CCD14-6632-49E3-A19B-81E98D465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1279" y="7125252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Results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88D57C6D-9B7C-4799-9EEF-AD493DF3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0995" y="23768976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>
                <a:solidFill>
                  <a:schemeClr val="bg1"/>
                </a:solidFill>
                <a:latin typeface="Amaranth" panose="02000503050000020004" pitchFamily="2" charset="0"/>
              </a:rPr>
              <a:t>Acknowledgements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20C51D2-3423-4C6C-A077-34B27F32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" y="18666575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 err="1">
                <a:solidFill>
                  <a:schemeClr val="bg1"/>
                </a:solidFill>
                <a:latin typeface="Amaranth" panose="02000503050000020004" pitchFamily="2" charset="0"/>
              </a:rPr>
              <a:t>cGAS</a:t>
            </a:r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-STING Pathway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8AE8A03B-3762-4AF2-A9FC-B088E073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19541556"/>
            <a:ext cx="100584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400" dirty="0" err="1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cGAS</a:t>
            </a: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-STING pathway is a mechanism used to detect double stranded DNA in the cytoplasm of a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pathway has recently been implicated to be involved in NAFLD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metabolic stress due to obesity issues can lead to ruptured mitochondria and the release of DNA.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cytosolic DNA leads to upregulation of 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STING activation increases macrophage inflammation which leads to fat deposition in liver cells, inflammation, and cell death – symptoms associated with NAFLD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small molecule covalent drug called H-151 inhibits the pathway and offers the link for treatment of NAFLD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AD2E301E-E7B3-4BB5-B48D-F76D6F65BBE3}"/>
              </a:ext>
            </a:extLst>
          </p:cNvPr>
          <p:cNvSpPr txBox="1"/>
          <p:nvPr/>
        </p:nvSpPr>
        <p:spPr>
          <a:xfrm>
            <a:off x="33092881" y="19469736"/>
            <a:ext cx="9857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Free H151 produces inhibition on macrophage reporter cells proving that H151 can block downstream signaling of the STING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Cytotoxicity assay reveals larger doses to be toxic but it proves that general inhibition isn’t due to toxicity and because of the drug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Liposomes loaded with H151 don’t perform as well as free drug; potentially because of negative/negative repulsion from vesicle surface charge and cell cytoplasm.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24 and 48 hour performance of </a:t>
            </a:r>
            <a:r>
              <a:rPr lang="en-US" sz="2400" dirty="0" err="1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polymersomes</a:t>
            </a: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show that the delivery system is capable of sustained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Polymersomes perform better than free H151 showing that encapsulated drug systems are favorable for H151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2C6E9F3E-3183-4639-8BD4-4D30DDD1A58D}"/>
              </a:ext>
            </a:extLst>
          </p:cNvPr>
          <p:cNvSpPr txBox="1"/>
          <p:nvPr/>
        </p:nvSpPr>
        <p:spPr>
          <a:xfrm>
            <a:off x="33150994" y="24726566"/>
            <a:ext cx="9857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 would like to thank the SSMV for giving me the chance to conduct this research, and I would like to thank the Wilson lab for providing the resources and guidance to complete this project. I would like to specifically thank Lucinda </a:t>
            </a:r>
            <a:r>
              <a:rPr lang="en-US" sz="2400" dirty="0" err="1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Pastora</a:t>
            </a: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guiding me through the project, Moe and </a:t>
            </a:r>
            <a:r>
              <a:rPr lang="en-US" sz="240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Carcia </a:t>
            </a: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 also guiding me through the project, and Jessalyn </a:t>
            </a:r>
            <a:r>
              <a:rPr lang="en-US" sz="2400" dirty="0" err="1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Baljon</a:t>
            </a: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teaching me the procedures necessary for the project.</a:t>
            </a:r>
          </a:p>
          <a:p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7624328-E165-F446-9F22-C7726972A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" y="7084839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Non-Alcoholic Fatty Liver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3C12D-5B5F-164C-9AE0-BF7CAE752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12436630"/>
            <a:ext cx="10058399" cy="565784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4D3E2"/>
              </a:gs>
            </a:gsLst>
            <a:lin ang="5400000" scaled="1"/>
          </a:gradFill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474C4AD9-57B6-4D4E-AD65-07D09261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440" y="10482400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 err="1">
                <a:solidFill>
                  <a:schemeClr val="bg1"/>
                </a:solidFill>
                <a:latin typeface="Amaranth" panose="02000503050000020004" pitchFamily="2" charset="0"/>
              </a:rPr>
              <a:t>Polymersome</a:t>
            </a:r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 Synthesis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43544-8164-E54D-80C4-80B487E2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829" y="12995941"/>
            <a:ext cx="2851531" cy="2671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C6A05-3301-2143-8D2E-64641689C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7199" y="18469067"/>
            <a:ext cx="4394641" cy="3339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303AE-A07B-F74F-B56A-7DC75E341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553" y="23958448"/>
            <a:ext cx="7162834" cy="3860210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E46B85B0-E3E9-E848-8340-A33AF2D9F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440" y="15960590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Liposome Synthesis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D92E69BE-AB3D-A440-B42B-F861E576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440" y="22163071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Poly Lactic-co Glycolic Acid Particle Synthesis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19D00FBC-AAA5-B54F-8695-7952823DC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1440" y="11511246"/>
            <a:ext cx="10058400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Polymersomes are hollow shell vesicles that contain hydrophobic and hydrophilic elements to encapsulate different substances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They are formed from di-block copolymers which self assemble into vesicles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Polymersomes are formed by dissolving polymer</a:t>
            </a:r>
          </a:p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  into organic solvent which is then rehydrated into </a:t>
            </a:r>
          </a:p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  particles through stirring, sonication, and extrusion</a:t>
            </a:r>
          </a:p>
          <a:p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b="1" u="sng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b="1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81477FAA-DC57-334F-9D86-EB1C1EED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1440" y="16986688"/>
            <a:ext cx="10058400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Liposomes are supramolecular assemblies that also contain hydrophobic and hydrophilic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They are formed from lipid bilayers which are stabilized by different molecules such as cholesterol.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Liposomes closely mimic the cell membrane</a:t>
            </a:r>
          </a:p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  phospholipid bilayer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Particles are formed by dissolving lipids</a:t>
            </a:r>
          </a:p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  in organic solvents where the lipids self</a:t>
            </a:r>
          </a:p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  assemble into particles [2] </a:t>
            </a:r>
          </a:p>
          <a:p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b="1" u="sng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b="1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E2396960-3A64-B340-8A20-3736AF2F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1440" y="23319058"/>
            <a:ext cx="10058400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PLGA is an attractive nanoparticle because of its FDA approval, easily tunable characteristics, and clinical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PLGA is a copolymer of poly Lactic Acid (PLA) and poly glycolic acid (PGA) stabilized by polyvinyl acetate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PLGA is formed by mixing aqueous and organic solvents to form an emulsion of particles [3]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b="1" u="sng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b="1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32FC96-D881-9C4B-A8B7-A7F4A8265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0065" y="25945130"/>
            <a:ext cx="6661150" cy="3195222"/>
          </a:xfrm>
          <a:prstGeom prst="rect">
            <a:avLst/>
          </a:prstGeom>
        </p:spPr>
      </p:pic>
      <p:sp>
        <p:nvSpPr>
          <p:cNvPr id="43" name="Rectangle 5">
            <a:extLst>
              <a:ext uri="{FF2B5EF4-FFF2-40B4-BE49-F238E27FC236}">
                <a16:creationId xmlns:a16="http://schemas.microsoft.com/office/drawing/2014/main" id="{D31FE8AB-F8E3-AE41-A303-268FCB5E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072" y="11615872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>
                <a:solidFill>
                  <a:schemeClr val="bg1"/>
                </a:solidFill>
                <a:latin typeface="Amaranth" panose="02000503050000020004" pitchFamily="2" charset="0"/>
              </a:rPr>
              <a:t>Results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CD0F3200-0DC5-CC4C-A6C2-C1890D31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1279" y="18416621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Conclusions</a:t>
            </a:r>
          </a:p>
        </p:txBody>
      </p:sp>
      <p:pic>
        <p:nvPicPr>
          <p:cNvPr id="48" name="Content Placeholder 22">
            <a:extLst>
              <a:ext uri="{FF2B5EF4-FFF2-40B4-BE49-F238E27FC236}">
                <a16:creationId xmlns:a16="http://schemas.microsoft.com/office/drawing/2014/main" id="{4C4D1BF8-3E2C-AB4C-83CB-FC1ADAC5B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7431577" y="12798437"/>
            <a:ext cx="4543128" cy="38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6FA8830-ECDE-F14F-806C-E907B36E2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0958" y="12798437"/>
            <a:ext cx="4950619" cy="389680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CB6D4E5-AEE3-D74A-819C-111EE0618F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36890" y="19011220"/>
            <a:ext cx="4796480" cy="40262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BE78E2-E8E0-204C-8615-FDAECDDD6C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0958" y="19011222"/>
            <a:ext cx="5155932" cy="402624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3C0D9E6-8F46-7D4C-9223-7F2525C2C3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11739" y="25223015"/>
            <a:ext cx="4939653" cy="402624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53DB70-0FF7-454C-9D20-1F9C19934A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80958" y="25210560"/>
            <a:ext cx="5230781" cy="3946182"/>
          </a:xfrm>
          <a:prstGeom prst="rect">
            <a:avLst/>
          </a:prstGeom>
        </p:spPr>
      </p:pic>
      <p:pic>
        <p:nvPicPr>
          <p:cNvPr id="54" name="Content Placeholder 6">
            <a:extLst>
              <a:ext uri="{FF2B5EF4-FFF2-40B4-BE49-F238E27FC236}">
                <a16:creationId xmlns:a16="http://schemas.microsoft.com/office/drawing/2014/main" id="{7809F8FA-CCC5-EB41-922E-04D735965C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34649182" y="8002600"/>
            <a:ext cx="6744435" cy="46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Content Placeholder 6">
            <a:extLst>
              <a:ext uri="{FF2B5EF4-FFF2-40B4-BE49-F238E27FC236}">
                <a16:creationId xmlns:a16="http://schemas.microsoft.com/office/drawing/2014/main" id="{52B8FC86-2CA2-2147-8A90-E9F9041550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38510635" y="13376674"/>
            <a:ext cx="5082863" cy="39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A444C3-FAB1-8B46-BABA-31F35F72D7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50995" y="13376674"/>
            <a:ext cx="5359640" cy="3913363"/>
          </a:xfrm>
          <a:prstGeom prst="rect">
            <a:avLst/>
          </a:prstGeom>
        </p:spPr>
      </p:pic>
      <p:sp>
        <p:nvSpPr>
          <p:cNvPr id="57" name="Text Box 6">
            <a:extLst>
              <a:ext uri="{FF2B5EF4-FFF2-40B4-BE49-F238E27FC236}">
                <a16:creationId xmlns:a16="http://schemas.microsoft.com/office/drawing/2014/main" id="{B9300978-C318-D94E-9EBB-82D606FB7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72" y="17246162"/>
            <a:ext cx="10058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 the left is a dose response curve of free H151 on human macrophage cells and on the right is a cytotoxicity assay 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D70C94C6-C2D3-B14F-AC7F-AA79047B4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72" y="23664484"/>
            <a:ext cx="10058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 the left is a dose response curve of H151 Loaded PLGA on mouse macrophage reporter cells and on the right is a cytotoxicity assay 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0AB9BD7A-1B8F-9847-8326-CDB49B5B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0958" y="29496545"/>
            <a:ext cx="10058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 the left is a dose response curve of H151 Loaded Liposome nanoparticles on mouse macrophage reporter cells and on the right is a cytotoxicity assay </a:t>
            </a:r>
          </a:p>
        </p:txBody>
      </p:sp>
      <p:sp>
        <p:nvSpPr>
          <p:cNvPr id="60" name="Text Box 6">
            <a:extLst>
              <a:ext uri="{FF2B5EF4-FFF2-40B4-BE49-F238E27FC236}">
                <a16:creationId xmlns:a16="http://schemas.microsoft.com/office/drawing/2014/main" id="{D585C3FC-27BD-BF43-B013-DC874A762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5808" y="12539959"/>
            <a:ext cx="10058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 dose response curve of H151 Polymersomes compared to free H151 on mouse macrophage reporter cells</a:t>
            </a: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311F8B4D-4B4A-DE46-8B58-5D775EE79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95" y="17395814"/>
            <a:ext cx="10058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 the left is the size distribution analysis of the PLGA nanoparticles and on the right is the size distribution of the liposome nanoparticles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77E4EE-E418-934C-8395-46EDB0099B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538" y="656537"/>
            <a:ext cx="10420662" cy="19994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81814A-1AC4-3842-A759-6593731860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137" y="2719463"/>
            <a:ext cx="4243480" cy="3260526"/>
          </a:xfrm>
          <a:prstGeom prst="rect">
            <a:avLst/>
          </a:prstGeom>
        </p:spPr>
      </p:pic>
      <p:sp>
        <p:nvSpPr>
          <p:cNvPr id="68" name="Rectangle 5">
            <a:extLst>
              <a:ext uri="{FF2B5EF4-FFF2-40B4-BE49-F238E27FC236}">
                <a16:creationId xmlns:a16="http://schemas.microsoft.com/office/drawing/2014/main" id="{A643A95A-3144-0146-B37D-43AB8DBE7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0995" y="27288557"/>
            <a:ext cx="10058400" cy="784225"/>
          </a:xfrm>
          <a:prstGeom prst="rect">
            <a:avLst/>
          </a:prstGeom>
          <a:solidFill>
            <a:srgbClr val="54A5A5"/>
          </a:solidFill>
          <a:ln>
            <a:noFill/>
          </a:ln>
          <a:effectLst/>
        </p:spPr>
        <p:txBody>
          <a:bodyPr wrap="none" lIns="274320" tIns="68580" rIns="274320" bIns="68580" anchor="ctr"/>
          <a:lstStyle>
            <a:defPPr>
              <a:defRPr kern="1200" smtId="4294967295"/>
            </a:defPPr>
          </a:lstStyle>
          <a:p>
            <a:pPr defTabSz="4703763"/>
            <a:r>
              <a:rPr lang="en-US" sz="3600" dirty="0">
                <a:solidFill>
                  <a:schemeClr val="bg1"/>
                </a:solidFill>
                <a:latin typeface="Amaranth" panose="02000503050000020004" pitchFamily="2" charset="0"/>
              </a:rPr>
              <a:t>References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294740-935E-BB49-9AC6-22A5F15F84DE}"/>
              </a:ext>
            </a:extLst>
          </p:cNvPr>
          <p:cNvSpPr txBox="1"/>
          <p:nvPr/>
        </p:nvSpPr>
        <p:spPr>
          <a:xfrm>
            <a:off x="33150994" y="28317249"/>
            <a:ext cx="98570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000" dirty="0"/>
              <a:t>[1] J. S. Lee and J. </a:t>
            </a:r>
            <a:r>
              <a:rPr lang="en-US" sz="2000" dirty="0" err="1"/>
              <a:t>Feijen</a:t>
            </a:r>
            <a:r>
              <a:rPr lang="en-US" sz="2000" dirty="0"/>
              <a:t>, “Polymersomes for drug delivery: Design, formation and characterization,” </a:t>
            </a:r>
            <a:r>
              <a:rPr lang="en-US" sz="2000" i="1" dirty="0"/>
              <a:t>Journal of Controlled Release</a:t>
            </a:r>
            <a:r>
              <a:rPr lang="en-US" sz="2000" dirty="0"/>
              <a:t>, vol. 161, no. 2, pp. 473–483, Jul. 2012.</a:t>
            </a:r>
          </a:p>
          <a:p>
            <a:r>
              <a:rPr lang="en-US" sz="2000" dirty="0"/>
              <a:t>[2] E. Rideau, R. </a:t>
            </a:r>
            <a:r>
              <a:rPr lang="en-US" sz="2000" dirty="0" err="1"/>
              <a:t>Dimova</a:t>
            </a:r>
            <a:r>
              <a:rPr lang="en-US" sz="2000" dirty="0"/>
              <a:t>, P. </a:t>
            </a:r>
            <a:r>
              <a:rPr lang="en-US" sz="2000" dirty="0" err="1"/>
              <a:t>Schwille</a:t>
            </a:r>
            <a:r>
              <a:rPr lang="en-US" sz="2000" dirty="0"/>
              <a:t>, F. R. </a:t>
            </a:r>
            <a:r>
              <a:rPr lang="en-US" sz="2000" dirty="0" err="1"/>
              <a:t>Wurm</a:t>
            </a:r>
            <a:r>
              <a:rPr lang="en-US" sz="2000" dirty="0"/>
              <a:t>, and K. </a:t>
            </a:r>
            <a:r>
              <a:rPr lang="en-US" sz="2000" dirty="0" err="1"/>
              <a:t>Landfester</a:t>
            </a:r>
            <a:r>
              <a:rPr lang="en-US" sz="2000" dirty="0"/>
              <a:t>, “Liposomes and </a:t>
            </a:r>
            <a:r>
              <a:rPr lang="en-US" sz="2000" dirty="0" err="1"/>
              <a:t>polymersomes</a:t>
            </a:r>
            <a:r>
              <a:rPr lang="en-US" sz="2000" dirty="0"/>
              <a:t>: a comparative review towards cell mimicking,” </a:t>
            </a:r>
            <a:r>
              <a:rPr lang="en-US" sz="2000" i="1" dirty="0"/>
              <a:t>Chemical Society Reviews</a:t>
            </a:r>
            <a:r>
              <a:rPr lang="en-US" sz="2000" dirty="0"/>
              <a:t>, vol. 47, no. 23, pp. 8572–8610, 2018.</a:t>
            </a:r>
          </a:p>
          <a:p>
            <a:r>
              <a:rPr lang="en-US" sz="2000" dirty="0"/>
              <a:t>[3] H. K. </a:t>
            </a:r>
            <a:r>
              <a:rPr lang="en-US" sz="2000" dirty="0" err="1"/>
              <a:t>Makadia</a:t>
            </a:r>
            <a:r>
              <a:rPr lang="en-US" sz="2000" dirty="0"/>
              <a:t> and S. J. Siegel, “Poly Lactic-co-Glycolic Acid (PLGA) as Biodegradable Controlled Drug Delivery Carrier,” </a:t>
            </a:r>
            <a:r>
              <a:rPr lang="en-US" sz="2000" i="1" dirty="0"/>
              <a:t>Polymers (Basel)</a:t>
            </a:r>
            <a:r>
              <a:rPr lang="en-US" sz="2000" dirty="0"/>
              <a:t>, vol. 3, no. 3, pp. 1377–1397, Sep. 2011.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EFC29B-03B0-094A-9F65-37D33B7FA376}"/>
              </a:ext>
            </a:extLst>
          </p:cNvPr>
          <p:cNvSpPr txBox="1"/>
          <p:nvPr/>
        </p:nvSpPr>
        <p:spPr>
          <a:xfrm>
            <a:off x="18980669" y="15409668"/>
            <a:ext cx="285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                                                  [1]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6C956-DD19-DE44-8669-143264BD9B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9902" y="28168828"/>
            <a:ext cx="6337300" cy="2578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conceptualizingcobalt|09-2018"/>
</p:tagLst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936</Words>
  <Application>Microsoft Macintosh PowerPoint</Application>
  <PresentationFormat>Custom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Titillium Web</vt:lpstr>
      <vt:lpstr>Amaranth</vt:lpstr>
      <vt:lpstr>Arial</vt:lpstr>
      <vt:lpstr>Default Design</vt:lpstr>
      <vt:lpstr>PowerPoint Presentation</vt:lpstr>
    </vt:vector>
  </TitlesOfParts>
  <Company>Graphicsland/MAKESIGNS.COM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Namburu, Neeraj S.</cp:lastModifiedBy>
  <cp:revision>94</cp:revision>
  <dcterms:modified xsi:type="dcterms:W3CDTF">2019-07-09T20:50:28Z</dcterms:modified>
  <cp:category>scientific poster PowerPoint</cp:category>
</cp:coreProperties>
</file>